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4" r:id="rId3"/>
    <p:sldId id="268" r:id="rId4"/>
    <p:sldId id="269" r:id="rId5"/>
    <p:sldId id="271" r:id="rId6"/>
    <p:sldId id="270" r:id="rId7"/>
    <p:sldId id="275" r:id="rId8"/>
    <p:sldId id="272" r:id="rId9"/>
    <p:sldId id="273" r:id="rId10"/>
    <p:sldId id="258" r:id="rId11"/>
    <p:sldId id="260" r:id="rId12"/>
    <p:sldId id="259" r:id="rId13"/>
    <p:sldId id="257" r:id="rId14"/>
    <p:sldId id="266" r:id="rId15"/>
    <p:sldId id="262" r:id="rId16"/>
    <p:sldId id="261" r:id="rId17"/>
    <p:sldId id="265" r:id="rId18"/>
    <p:sldId id="263" r:id="rId19"/>
    <p:sldId id="264" r:id="rId20"/>
    <p:sldId id="267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9373B-250F-6446-8CBC-66E18218FE48}" type="datetimeFigureOut">
              <a:rPr lang="en-US" smtClean="0"/>
              <a:t>7/14/16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638F43-07FC-D54A-8B6C-ADA7A8BD5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791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Projected density around Peas vs. sample matched in luminosity and redshift</a:t>
            </a:r>
          </a:p>
          <a:p>
            <a:r>
              <a:rPr lang="en-US" dirty="0" smtClean="0"/>
              <a:t>Looked within 1Mpc, and </a:t>
            </a:r>
            <a:r>
              <a:rPr lang="en-US" dirty="0" err="1" smtClean="0"/>
              <a:t>imag</a:t>
            </a:r>
            <a:r>
              <a:rPr lang="en-US" dirty="0" smtClean="0"/>
              <a:t> &gt; -20.5 </a:t>
            </a:r>
          </a:p>
          <a:p>
            <a:r>
              <a:rPr lang="en-US" dirty="0" smtClean="0"/>
              <a:t>Peas lie in lower density regions than typical gal at same </a:t>
            </a:r>
            <a:r>
              <a:rPr lang="en-US" dirty="0" err="1" smtClean="0"/>
              <a:t>i</a:t>
            </a:r>
            <a:r>
              <a:rPr lang="en-US" dirty="0" smtClean="0"/>
              <a:t>-band luminosity</a:t>
            </a:r>
          </a:p>
          <a:p>
            <a:r>
              <a:rPr lang="en-US" dirty="0" smtClean="0"/>
              <a:t>KS test 8 sigma</a:t>
            </a:r>
          </a:p>
          <a:p>
            <a:r>
              <a:rPr lang="en-US" dirty="0" smtClean="0"/>
              <a:t>Median environmental density less than 2/3rds normal galaxies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38F43-07FC-D54A-8B6C-ADA7A8BD5FB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664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(10,20 &amp; 40 </a:t>
            </a:r>
            <a:r>
              <a:rPr lang="en-US" sz="1200" b="1" dirty="0" err="1" smtClean="0"/>
              <a:t>Mpc</a:t>
            </a:r>
            <a:r>
              <a:rPr lang="en-US" sz="1200" b="1" dirty="0" smtClean="0"/>
              <a:t>/h) – red circles</a:t>
            </a:r>
          </a:p>
          <a:p>
            <a:r>
              <a:rPr lang="en-US" dirty="0" smtClean="0"/>
              <a:t>Strongly prefer low density environments. . . 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38F43-07FC-D54A-8B6C-ADA7A8BD5F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59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18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24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85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9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2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42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59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330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3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526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0A1B8-256A-4043-B15C-DABA2CFBA9E7}" type="datetimeFigureOut">
              <a:rPr lang="en-US" smtClean="0"/>
              <a:t>7/14/16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8017F-51AD-304B-B177-E22CD2374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45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Urry</a:t>
            </a:r>
            <a:r>
              <a:rPr lang="en-US" dirty="0" smtClean="0"/>
              <a:t> Group Weekly Update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Thursday, July </a:t>
            </a:r>
            <a:r>
              <a:rPr lang="en-US" dirty="0" smtClean="0"/>
              <a:t>14th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057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494" y="274638"/>
            <a:ext cx="6347506" cy="64055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2921000" cy="11430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Cardamone</a:t>
            </a:r>
            <a:r>
              <a:rPr lang="en-US" dirty="0" smtClean="0"/>
              <a:t> et al. 2009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7800" y="2535400"/>
            <a:ext cx="2743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i="1" dirty="0" smtClean="0"/>
              <a:t>Projected density around Peas vs. sample matched in luminosity and redshift</a:t>
            </a:r>
          </a:p>
          <a:p>
            <a:pPr marL="285750" indent="-285750">
              <a:buFont typeface="Arial"/>
              <a:buChar char="•"/>
            </a:pPr>
            <a:r>
              <a:rPr lang="en-US" sz="2000" i="1" dirty="0" smtClean="0"/>
              <a:t>Looked within projected 1Mpc, and </a:t>
            </a:r>
            <a:r>
              <a:rPr lang="en-US" sz="2000" i="1" dirty="0" err="1" smtClean="0"/>
              <a:t>imag</a:t>
            </a:r>
            <a:r>
              <a:rPr lang="en-US" sz="2000" i="1" dirty="0" smtClean="0"/>
              <a:t> &gt; -20.5 </a:t>
            </a:r>
          </a:p>
        </p:txBody>
      </p:sp>
    </p:spTree>
    <p:extLst>
      <p:ext uri="{BB962C8B-B14F-4D97-AF65-F5344CB8AC3E}">
        <p14:creationId xmlns:p14="http://schemas.microsoft.com/office/powerpoint/2010/main" val="69212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391"/>
            <a:ext cx="9144000" cy="84056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87435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Kevin’s HST SNAP proposal / ~15 </a:t>
            </a:r>
            <a:r>
              <a:rPr lang="en-US" sz="2200" b="1" dirty="0" err="1" smtClean="0"/>
              <a:t>Mpc</a:t>
            </a:r>
            <a:r>
              <a:rPr lang="en-US" sz="2200" b="1" dirty="0" smtClean="0"/>
              <a:t>/h to nearest DR7 LRGs</a:t>
            </a:r>
          </a:p>
          <a:p>
            <a:endParaRPr lang="en-US" sz="2200" b="1" dirty="0" smtClean="0"/>
          </a:p>
        </p:txBody>
      </p:sp>
    </p:spTree>
    <p:extLst>
      <p:ext uri="{BB962C8B-B14F-4D97-AF65-F5344CB8AC3E}">
        <p14:creationId xmlns:p14="http://schemas.microsoft.com/office/powerpoint/2010/main" val="2829335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Mapping Environment of Green Peas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idea – match peas to a Mock Universe</a:t>
            </a:r>
          </a:p>
          <a:p>
            <a:r>
              <a:rPr lang="en-US" dirty="0" smtClean="0"/>
              <a:t>Looking at abundance matching 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.g., distance to 5</a:t>
            </a:r>
            <a:r>
              <a:rPr lang="en-US" baseline="30000" dirty="0" smtClean="0"/>
              <a:t>th</a:t>
            </a:r>
            <a:r>
              <a:rPr lang="en-US" dirty="0" smtClean="0"/>
              <a:t> nearest neighbor (W/in </a:t>
            </a:r>
            <a:r>
              <a:rPr lang="en-US" dirty="0" err="1" smtClean="0"/>
              <a:t>Mstar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e.g., distribution of Neighbors within 1/5 </a:t>
            </a:r>
            <a:r>
              <a:rPr lang="en-US" dirty="0" err="1" smtClean="0"/>
              <a:t>Mpc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316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374"/>
            <a:ext cx="8229600" cy="1143000"/>
          </a:xfrm>
        </p:spPr>
        <p:txBody>
          <a:bodyPr/>
          <a:lstStyle/>
          <a:p>
            <a:r>
              <a:rPr lang="en-US" b="1" u="sng" dirty="0" smtClean="0"/>
              <a:t>Searching for Pea Neighbors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742" y="1189374"/>
            <a:ext cx="8637778" cy="499169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Starting with the original sample of 80 peas, looking within 50 </a:t>
            </a:r>
            <a:r>
              <a:rPr lang="en-US" dirty="0" err="1" smtClean="0"/>
              <a:t>Mpc</a:t>
            </a:r>
            <a:r>
              <a:rPr lang="en-US" dirty="0"/>
              <a:t> </a:t>
            </a:r>
            <a:r>
              <a:rPr lang="en-US" dirty="0" smtClean="0"/>
              <a:t>projected</a:t>
            </a:r>
          </a:p>
          <a:p>
            <a:pPr marL="0" indent="0">
              <a:buNone/>
            </a:pPr>
            <a:r>
              <a:rPr lang="en-US" dirty="0" smtClean="0"/>
              <a:t>Neighbors found with </a:t>
            </a:r>
            <a:r>
              <a:rPr lang="en-US" dirty="0" err="1" smtClean="0"/>
              <a:t>specz</a:t>
            </a:r>
            <a:r>
              <a:rPr lang="en-US" dirty="0" smtClean="0"/>
              <a:t>         					427 </a:t>
            </a:r>
          </a:p>
          <a:p>
            <a:pPr marL="0" indent="0">
              <a:buNone/>
            </a:pPr>
            <a:r>
              <a:rPr lang="en-US" dirty="0"/>
              <a:t>Neighbors in photometric catalog      </a:t>
            </a:r>
            <a:r>
              <a:rPr lang="en-US" dirty="0" smtClean="0"/>
              <a:t>			120595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Neighbors found with photo </a:t>
            </a:r>
            <a:r>
              <a:rPr lang="en-US" dirty="0" smtClean="0"/>
              <a:t>redshift </a:t>
            </a:r>
            <a:r>
              <a:rPr lang="en-US" dirty="0" err="1" smtClean="0"/>
              <a:t>est</a:t>
            </a:r>
            <a:r>
              <a:rPr lang="en-US" dirty="0"/>
              <a:t>       </a:t>
            </a:r>
            <a:r>
              <a:rPr lang="en-US" dirty="0" smtClean="0"/>
              <a:t>		20743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Neighbors found w/ </a:t>
            </a:r>
            <a:r>
              <a:rPr lang="en-US" dirty="0" err="1"/>
              <a:t>photoz</a:t>
            </a:r>
            <a:r>
              <a:rPr lang="en-US" dirty="0"/>
              <a:t> in 1sig of </a:t>
            </a:r>
            <a:r>
              <a:rPr lang="en-US" dirty="0" smtClean="0"/>
              <a:t>pea z </a:t>
            </a:r>
            <a:r>
              <a:rPr lang="en-US" dirty="0"/>
              <a:t>        9844 </a:t>
            </a:r>
          </a:p>
          <a:p>
            <a:pPr marL="0" indent="0">
              <a:buNone/>
            </a:pPr>
            <a:r>
              <a:rPr lang="en-US" dirty="0" smtClean="0"/>
              <a:t>							+ -&gt; photo </a:t>
            </a:r>
            <a:r>
              <a:rPr lang="en-US" dirty="0"/>
              <a:t>error class 1        3560 </a:t>
            </a:r>
          </a:p>
          <a:p>
            <a:pPr marL="0" indent="0">
              <a:buNone/>
            </a:pPr>
            <a:r>
              <a:rPr lang="en-US" i="1" dirty="0" smtClean="0"/>
              <a:t>*** only a handful (35) remain if looking within 5 </a:t>
            </a:r>
            <a:r>
              <a:rPr lang="en-US" i="1" dirty="0" err="1" smtClean="0"/>
              <a:t>Mpc</a:t>
            </a:r>
            <a:r>
              <a:rPr lang="is-IS" i="1" dirty="0" smtClean="0"/>
              <a:t>… ***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2221139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Dos: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Compute 3D distance between a pea &amp; a neighbor using redshifts (</a:t>
            </a:r>
            <a:r>
              <a:rPr lang="en-US" dirty="0" err="1" smtClean="0"/>
              <a:t>lumdist.pro</a:t>
            </a:r>
            <a:r>
              <a:rPr lang="en-US" dirty="0" smtClean="0"/>
              <a:t>)</a:t>
            </a:r>
          </a:p>
          <a:p>
            <a:r>
              <a:rPr lang="en-US" dirty="0" smtClean="0"/>
              <a:t>Find a selection sample for 5</a:t>
            </a:r>
            <a:r>
              <a:rPr lang="en-US" baseline="30000" dirty="0" smtClean="0"/>
              <a:t>th</a:t>
            </a:r>
            <a:r>
              <a:rPr lang="en-US" dirty="0" smtClean="0"/>
              <a:t> nearest neighbor . . . </a:t>
            </a:r>
          </a:p>
          <a:p>
            <a:r>
              <a:rPr lang="en-US" dirty="0" smtClean="0"/>
              <a:t>Finalize DR12 selection of peas for follow-ups (still cleaning), figure out how to avoid galaxies!</a:t>
            </a:r>
          </a:p>
          <a:p>
            <a:r>
              <a:rPr lang="en-US" dirty="0" smtClean="0"/>
              <a:t>Start learning </a:t>
            </a:r>
            <a:r>
              <a:rPr lang="en-US" dirty="0" err="1" smtClean="0"/>
              <a:t>compute.sciserver.org</a:t>
            </a:r>
            <a:r>
              <a:rPr lang="en-US" dirty="0" smtClean="0"/>
              <a:t> (Read in a catalog from </a:t>
            </a:r>
            <a:r>
              <a:rPr lang="en-US" dirty="0" err="1" smtClean="0"/>
              <a:t>casjobs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269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1473200"/>
            <a:ext cx="9055100" cy="53848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Photo-z catalog compared to spec for the DR12 Peas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34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for Peas in DR12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 Sample was 251 in color, 80 SF spectra (9 stripe 82)</a:t>
            </a:r>
          </a:p>
          <a:p>
            <a:r>
              <a:rPr lang="en-US" dirty="0" smtClean="0"/>
              <a:t>DR12 search 4155 in color / size / EW OIII</a:t>
            </a:r>
          </a:p>
          <a:p>
            <a:pPr lvl="1"/>
            <a:r>
              <a:rPr lang="en-US" dirty="0" smtClean="0"/>
              <a:t>Portsmouth Gandalf fits: 2203</a:t>
            </a:r>
          </a:p>
          <a:p>
            <a:pPr lvl="1"/>
            <a:r>
              <a:rPr lang="en-US" dirty="0" smtClean="0"/>
              <a:t>Star Forming BPT 1469</a:t>
            </a:r>
            <a:r>
              <a:rPr lang="en-US" b="1" dirty="0"/>
              <a:t> </a:t>
            </a:r>
            <a:r>
              <a:rPr lang="en-US" b="1" dirty="0" smtClean="0"/>
              <a:t>- </a:t>
            </a:r>
            <a:r>
              <a:rPr lang="is-IS" b="1" dirty="0" smtClean="0"/>
              <a:t>1346</a:t>
            </a:r>
            <a:r>
              <a:rPr lang="en-US" dirty="0" smtClean="0"/>
              <a:t> w/ clean </a:t>
            </a:r>
            <a:r>
              <a:rPr lang="en-US" dirty="0" err="1" smtClean="0"/>
              <a:t>phot</a:t>
            </a:r>
            <a:endParaRPr lang="en-US" b="1" dirty="0" smtClean="0"/>
          </a:p>
          <a:p>
            <a:pPr lvl="1"/>
            <a:r>
              <a:rPr lang="en-US" dirty="0" smtClean="0"/>
              <a:t>(45 in Stripe 82)</a:t>
            </a:r>
          </a:p>
          <a:p>
            <a:r>
              <a:rPr lang="en-US" dirty="0" smtClean="0"/>
              <a:t>Note this recovers 57 of the 80 original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33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8 from Original 80 not recovered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84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3</a:t>
            </a:r>
            <a:r>
              <a:rPr lang="en-US" dirty="0" smtClean="0"/>
              <a:t> BAD photometry – near bright objects</a:t>
            </a:r>
            <a:r>
              <a:rPr lang="is-IS" dirty="0" smtClean="0"/>
              <a:t>….</a:t>
            </a:r>
          </a:p>
          <a:p>
            <a:endParaRPr lang="is-IS" dirty="0" smtClean="0"/>
          </a:p>
          <a:p>
            <a:endParaRPr lang="is-IS" dirty="0" smtClean="0"/>
          </a:p>
          <a:p>
            <a:endParaRPr lang="is-IS" dirty="0" smtClean="0"/>
          </a:p>
          <a:p>
            <a:endParaRPr lang="is-IS" dirty="0" smtClean="0"/>
          </a:p>
          <a:p>
            <a:r>
              <a:rPr lang="en-US" dirty="0" smtClean="0"/>
              <a:t>2 not in Portsmouth Catalog</a:t>
            </a:r>
          </a:p>
          <a:p>
            <a:r>
              <a:rPr lang="en-US" dirty="0" smtClean="0"/>
              <a:t>3 had EW &lt; 0.5</a:t>
            </a:r>
            <a:endParaRPr lang="is-IS" dirty="0" smtClean="0"/>
          </a:p>
          <a:p>
            <a:r>
              <a:rPr lang="is-IS" dirty="0" smtClean="0"/>
              <a:t>15 Not classified as ‘Star Forming’ in BPT</a:t>
            </a:r>
          </a:p>
          <a:p>
            <a:pPr lvl="1"/>
            <a:r>
              <a:rPr lang="is-IS" dirty="0" smtClean="0"/>
              <a:t>(Seyfert, Composite, LINER)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008" y="2174795"/>
            <a:ext cx="49657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14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79415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334721" y="23577"/>
            <a:ext cx="2248161" cy="3151593"/>
          </a:xfrm>
        </p:spPr>
        <p:txBody>
          <a:bodyPr>
            <a:normAutofit/>
          </a:bodyPr>
          <a:lstStyle/>
          <a:p>
            <a:r>
              <a:rPr lang="en-US" dirty="0" smtClean="0"/>
              <a:t>Images of DR 12 Peas Stripe 82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64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23578"/>
            <a:ext cx="8229600" cy="1143000"/>
          </a:xfrm>
        </p:spPr>
        <p:txBody>
          <a:bodyPr/>
          <a:lstStyle/>
          <a:p>
            <a:r>
              <a:rPr lang="en-US" dirty="0" smtClean="0"/>
              <a:t>Images of peas Stripe 82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79415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774" y="23578"/>
            <a:ext cx="59362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296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G_839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563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657" y="-1024723"/>
            <a:ext cx="6794500" cy="5359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481832"/>
            <a:ext cx="4254973" cy="42168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7907" y="2641154"/>
            <a:ext cx="4036093" cy="405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815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HST Search - PEAS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308100"/>
            <a:ext cx="8597900" cy="52578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63 of the 1346 ‘new’ BOSS peas are in HST imaging + 11 of the 24 original peas not in BOSS search result</a:t>
            </a:r>
          </a:p>
          <a:p>
            <a:pPr lvl="1"/>
            <a:r>
              <a:rPr lang="en-US" dirty="0" smtClean="0"/>
              <a:t>Trying to get actual data now</a:t>
            </a:r>
            <a:r>
              <a:rPr lang="is-IS" dirty="0" smtClean="0"/>
              <a:t>….</a:t>
            </a:r>
          </a:p>
          <a:p>
            <a:r>
              <a:rPr lang="is-IS" dirty="0" smtClean="0"/>
              <a:t>Recent proposals:</a:t>
            </a:r>
          </a:p>
          <a:p>
            <a:pPr lvl="1"/>
            <a:r>
              <a:rPr lang="en-US" b="1" dirty="0"/>
              <a:t>Lyman alpha escape in Green Pea galaxies (give peas a chance</a:t>
            </a:r>
            <a:r>
              <a:rPr lang="en-US" b="1" dirty="0" smtClean="0"/>
              <a:t>)</a:t>
            </a:r>
          </a:p>
          <a:p>
            <a:pPr lvl="1"/>
            <a:r>
              <a:rPr lang="en-US" b="1" dirty="0"/>
              <a:t>Green Pea Galaxies: Extreme, Optically-Thin Starbursts</a:t>
            </a:r>
            <a:r>
              <a:rPr lang="en-US" b="1" dirty="0" smtClean="0"/>
              <a:t>?</a:t>
            </a:r>
          </a:p>
          <a:p>
            <a:pPr lvl="1"/>
            <a:r>
              <a:rPr lang="en-US" b="1" dirty="0"/>
              <a:t>UV Spectroscopy of Lyman Break Galaxy Analogs: A Local Window on the Early </a:t>
            </a:r>
            <a:r>
              <a:rPr lang="en-US" b="1" dirty="0" smtClean="0"/>
              <a:t>Universe</a:t>
            </a:r>
            <a:endParaRPr lang="en-US" dirty="0"/>
          </a:p>
          <a:p>
            <a:pPr lvl="1"/>
            <a:r>
              <a:rPr lang="en-US" b="1" dirty="0"/>
              <a:t>Origin of double peaks in Lyman-alpha spectra: diffuse halos or Lyman continuum leakage?</a:t>
            </a:r>
            <a:endParaRPr lang="en-US" dirty="0"/>
          </a:p>
          <a:p>
            <a:pPr lvl="1"/>
            <a:r>
              <a:rPr lang="en-US" b="1" dirty="0"/>
              <a:t>Unveiling the Dark Baryons II: the First Sample of OVI Emission Imaging</a:t>
            </a:r>
            <a:endParaRPr lang="en-US" dirty="0"/>
          </a:p>
          <a:p>
            <a:pPr lvl="1"/>
            <a:r>
              <a:rPr lang="en-US" b="1" dirty="0"/>
              <a:t>UV Snapshot of Low-redshift Massive Star-forming Galaxies: Searching for the Analogs of High-redshift Clumpy Galaxies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66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113" y="1222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Cleaning DR 12 Pea Sample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113" y="1257300"/>
            <a:ext cx="8956062" cy="4525963"/>
          </a:xfrm>
        </p:spPr>
        <p:txBody>
          <a:bodyPr/>
          <a:lstStyle/>
          <a:p>
            <a:r>
              <a:rPr lang="en-US" dirty="0" smtClean="0"/>
              <a:t>Select ‘clean’ photometry flag (huge leap forward)</a:t>
            </a:r>
          </a:p>
          <a:p>
            <a:r>
              <a:rPr lang="en-US" dirty="0" smtClean="0"/>
              <a:t>Issues still remaining: a couple in another galaxy, </a:t>
            </a:r>
          </a:p>
          <a:p>
            <a:pPr lvl="1"/>
            <a:r>
              <a:rPr lang="en-US" dirty="0" smtClean="0"/>
              <a:t>a few with spectra missing OIII lines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1144" y="3712448"/>
            <a:ext cx="4121415" cy="31455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0" y="3429000"/>
            <a:ext cx="25527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675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113" y="122238"/>
            <a:ext cx="8229600" cy="1143000"/>
          </a:xfrm>
        </p:spPr>
        <p:txBody>
          <a:bodyPr/>
          <a:lstStyle/>
          <a:p>
            <a:r>
              <a:rPr lang="en-US" dirty="0" smtClean="0"/>
              <a:t>Cleaning DR 12 Pea Sample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113" y="1257300"/>
            <a:ext cx="8956062" cy="4525963"/>
          </a:xfrm>
        </p:spPr>
        <p:txBody>
          <a:bodyPr/>
          <a:lstStyle/>
          <a:p>
            <a:r>
              <a:rPr lang="en-US" dirty="0" smtClean="0"/>
              <a:t>Original Sample required A/N &gt; 3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Looking at these images</a:t>
            </a:r>
          </a:p>
          <a:p>
            <a:pPr lvl="1"/>
            <a:r>
              <a:rPr lang="en-US" dirty="0" smtClean="0"/>
              <a:t>I see lots with neighbors</a:t>
            </a:r>
          </a:p>
        </p:txBody>
      </p:sp>
      <p:sp>
        <p:nvSpPr>
          <p:cNvPr id="4" name="Rectangle 3"/>
          <p:cNvSpPr/>
          <p:nvPr/>
        </p:nvSpPr>
        <p:spPr>
          <a:xfrm>
            <a:off x="2768600" y="1905338"/>
            <a:ext cx="5651500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Peas Search in DR12</a:t>
            </a:r>
          </a:p>
          <a:p>
            <a:r>
              <a:rPr lang="it-IT" dirty="0"/>
              <a:t>DR12 (color &amp; </a:t>
            </a:r>
            <a:r>
              <a:rPr lang="it-IT" dirty="0" err="1"/>
              <a:t>size</a:t>
            </a:r>
            <a:r>
              <a:rPr lang="it-IT" dirty="0"/>
              <a:t>):        4155</a:t>
            </a:r>
          </a:p>
          <a:p>
            <a:r>
              <a:rPr lang="en-US" dirty="0"/>
              <a:t>DR12 Portsmouth Group:        2203</a:t>
            </a:r>
          </a:p>
          <a:p>
            <a:r>
              <a:rPr lang="en-US" dirty="0"/>
              <a:t>DR12 Portsmouth Group SF:        1592</a:t>
            </a:r>
          </a:p>
          <a:p>
            <a:r>
              <a:rPr lang="en-US" dirty="0"/>
              <a:t>DR12 Portsmouth Group SF &amp; clean </a:t>
            </a:r>
            <a:r>
              <a:rPr lang="en-US" dirty="0" err="1"/>
              <a:t>phot</a:t>
            </a:r>
            <a:r>
              <a:rPr lang="en-US" dirty="0"/>
              <a:t>:        1454</a:t>
            </a:r>
          </a:p>
          <a:p>
            <a:r>
              <a:rPr lang="en-US" dirty="0"/>
              <a:t>DR12 A/N </a:t>
            </a:r>
            <a:r>
              <a:rPr lang="en-US" dirty="0" err="1"/>
              <a:t>gt</a:t>
            </a:r>
            <a:r>
              <a:rPr lang="en-US" dirty="0"/>
              <a:t> 3 in all lines:         739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900" y="4343400"/>
            <a:ext cx="36449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156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0"/>
            <a:ext cx="6980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26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 smtClean="0">
                <a:solidFill>
                  <a:srgbClr val="FF0000"/>
                </a:solidFill>
              </a:rPr>
              <a:t>Neighbors w/out spec/</a:t>
            </a:r>
            <a:r>
              <a:rPr lang="en-US" strike="sngStrike" dirty="0" err="1" smtClean="0">
                <a:solidFill>
                  <a:srgbClr val="FF0000"/>
                </a:solidFill>
              </a:rPr>
              <a:t>photoz</a:t>
            </a:r>
            <a:endParaRPr lang="en-US" strike="sngStrike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3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(3) weeks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Finalize ‘new’ DR 12 Peas</a:t>
            </a:r>
          </a:p>
          <a:p>
            <a:r>
              <a:rPr lang="en-US" dirty="0" smtClean="0"/>
              <a:t>Search for neighbors in DR 12 catalog (no z, </a:t>
            </a:r>
            <a:r>
              <a:rPr lang="en-US" dirty="0" err="1" smtClean="0"/>
              <a:t>photoz</a:t>
            </a:r>
            <a:r>
              <a:rPr lang="en-US" dirty="0" smtClean="0"/>
              <a:t> required)</a:t>
            </a:r>
          </a:p>
          <a:p>
            <a:r>
              <a:rPr lang="en-US" dirty="0" smtClean="0"/>
              <a:t>Download HST images where available for comparison.  Create HST gallery</a:t>
            </a:r>
            <a:r>
              <a:rPr lang="is-IS" dirty="0" smtClean="0"/>
              <a:t>…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965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77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644</Words>
  <Application>Microsoft Macintosh PowerPoint</Application>
  <PresentationFormat>On-screen Show (4:3)</PresentationFormat>
  <Paragraphs>86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Urry Group Weekly Update</vt:lpstr>
      <vt:lpstr>PowerPoint Presentation</vt:lpstr>
      <vt:lpstr>HST Search - PEAS</vt:lpstr>
      <vt:lpstr>Cleaning DR 12 Pea Sample</vt:lpstr>
      <vt:lpstr>Cleaning DR 12 Pea Sample</vt:lpstr>
      <vt:lpstr>PowerPoint Presentation</vt:lpstr>
      <vt:lpstr>Neighbors w/out spec/photoz</vt:lpstr>
      <vt:lpstr>Next (3) weeks</vt:lpstr>
      <vt:lpstr>PowerPoint Presentation</vt:lpstr>
      <vt:lpstr>Cardamone et al. 2009</vt:lpstr>
      <vt:lpstr>PowerPoint Presentation</vt:lpstr>
      <vt:lpstr>Mapping Environment of Green Peas</vt:lpstr>
      <vt:lpstr>Searching for Pea Neighbors</vt:lpstr>
      <vt:lpstr>To Dos: </vt:lpstr>
      <vt:lpstr>Photo-z catalog compared to spec for the DR12 Peas</vt:lpstr>
      <vt:lpstr>Search for Peas in DR12</vt:lpstr>
      <vt:lpstr>8 from Original 80 not recovered</vt:lpstr>
      <vt:lpstr>Images of DR 12 Peas Stripe 82</vt:lpstr>
      <vt:lpstr>Images of peas Stripe 82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Urry Group Weekly Update</dc:title>
  <dc:creator>Wheelock College</dc:creator>
  <cp:lastModifiedBy>Wheelock College</cp:lastModifiedBy>
  <cp:revision>80</cp:revision>
  <dcterms:created xsi:type="dcterms:W3CDTF">2016-07-07T13:01:48Z</dcterms:created>
  <dcterms:modified xsi:type="dcterms:W3CDTF">2016-07-14T19:19:01Z</dcterms:modified>
</cp:coreProperties>
</file>

<file path=docProps/thumbnail.jpeg>
</file>